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4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35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522571"/>
            <a:ext cx="7415927" cy="2129314"/>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Python Data Structures</a:t>
            </a:r>
            <a:endParaRPr lang="en-US" sz="6707" dirty="0"/>
          </a:p>
        </p:txBody>
      </p:sp>
      <p:sp>
        <p:nvSpPr>
          <p:cNvPr id="6" name="Text 2"/>
          <p:cNvSpPr/>
          <p:nvPr/>
        </p:nvSpPr>
        <p:spPr>
          <a:xfrm>
            <a:off x="6350437" y="4022169"/>
            <a:ext cx="7415927" cy="1975247"/>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Python provides a rich set of data structures that allow you to organize and manipulate data in powerful ways. From the fundamental lists and tuples to the versatile dictionaries and sets, these structures form the building blocks of Python programming.</a:t>
            </a:r>
            <a:endParaRPr lang="en-US" sz="1944" dirty="0"/>
          </a:p>
        </p:txBody>
      </p:sp>
      <p:sp>
        <p:nvSpPr>
          <p:cNvPr id="7" name="Shape 3"/>
          <p:cNvSpPr/>
          <p:nvPr/>
        </p:nvSpPr>
        <p:spPr>
          <a:xfrm>
            <a:off x="6350437" y="6293525"/>
            <a:ext cx="394930" cy="394930"/>
          </a:xfrm>
          <a:prstGeom prst="roundRect">
            <a:avLst>
              <a:gd name="adj" fmla="val 23151155"/>
            </a:avLst>
          </a:prstGeom>
          <a:noFill/>
          <a:ln w="7620">
            <a:solidFill>
              <a:srgbClr val="FFFFFF"/>
            </a:solidFill>
            <a:prstDash val="solid"/>
          </a:ln>
        </p:spPr>
      </p:sp>
      <p:sp>
        <p:nvSpPr>
          <p:cNvPr id="9" name="Text 4"/>
          <p:cNvSpPr/>
          <p:nvPr/>
        </p:nvSpPr>
        <p:spPr>
          <a:xfrm>
            <a:off x="6868716" y="6275070"/>
            <a:ext cx="3850600" cy="431959"/>
          </a:xfrm>
          <a:prstGeom prst="rect">
            <a:avLst/>
          </a:prstGeom>
          <a:noFill/>
          <a:ln/>
        </p:spPr>
        <p:txBody>
          <a:bodyPr wrap="none" rtlCol="0" anchor="t"/>
          <a:lstStyle/>
          <a:p>
            <a:pPr marL="0" indent="0" algn="l">
              <a:lnSpc>
                <a:spcPts val="3402"/>
              </a:lnSpc>
              <a:buNone/>
            </a:pPr>
            <a:r>
              <a:rPr lang="en-US" sz="2430" b="1" dirty="0">
                <a:solidFill>
                  <a:srgbClr val="E0D6DE"/>
                </a:solidFill>
                <a:latin typeface="Noto Sans TC" pitchFamily="34" charset="0"/>
                <a:ea typeface="Noto Sans TC" pitchFamily="34" charset="-122"/>
                <a:cs typeface="Noto Sans TC" pitchFamily="34" charset="-120"/>
              </a:rPr>
              <a:t>Chetan Singh Chouhan</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Lists</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Ordered</a:t>
            </a:r>
            <a:endParaRPr lang="en-US" sz="2430" dirty="0"/>
          </a:p>
        </p:txBody>
      </p:sp>
      <p:sp>
        <p:nvSpPr>
          <p:cNvPr id="6" name="Text 3"/>
          <p:cNvSpPr/>
          <p:nvPr/>
        </p:nvSpPr>
        <p:spPr>
          <a:xfrm>
            <a:off x="864037" y="4224218"/>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Lists are ordered collections of elements, allowing you to access and modify items by their index.</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Flexible</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Lists can hold elements of different data types, making them highly versatile for a wide range of applications.</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Dynamic</a:t>
            </a:r>
            <a:endParaRPr lang="en-US" sz="2430" dirty="0"/>
          </a:p>
        </p:txBody>
      </p:sp>
      <p:sp>
        <p:nvSpPr>
          <p:cNvPr id="10" name="Text 7"/>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Lists can grow and shrink in size dynamically, making them ideal for working with variable-length data.</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894636"/>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Tuples</a:t>
            </a:r>
            <a:endParaRPr lang="en-US" sz="4860" dirty="0"/>
          </a:p>
        </p:txBody>
      </p:sp>
      <p:sp>
        <p:nvSpPr>
          <p:cNvPr id="6" name="Shape 2"/>
          <p:cNvSpPr/>
          <p:nvPr/>
        </p:nvSpPr>
        <p:spPr>
          <a:xfrm>
            <a:off x="6350437" y="2314099"/>
            <a:ext cx="555427" cy="555427"/>
          </a:xfrm>
          <a:prstGeom prst="roundRect">
            <a:avLst>
              <a:gd name="adj" fmla="val 13335"/>
            </a:avLst>
          </a:prstGeom>
          <a:solidFill>
            <a:srgbClr val="1A1A21"/>
          </a:solidFill>
          <a:ln/>
        </p:spPr>
      </p:sp>
      <p:sp>
        <p:nvSpPr>
          <p:cNvPr id="7" name="Text 3"/>
          <p:cNvSpPr/>
          <p:nvPr/>
        </p:nvSpPr>
        <p:spPr>
          <a:xfrm>
            <a:off x="6549747" y="2406610"/>
            <a:ext cx="156686"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1</a:t>
            </a:r>
            <a:endParaRPr lang="en-US" sz="2916" dirty="0"/>
          </a:p>
        </p:txBody>
      </p:sp>
      <p:sp>
        <p:nvSpPr>
          <p:cNvPr id="8" name="Text 4"/>
          <p:cNvSpPr/>
          <p:nvPr/>
        </p:nvSpPr>
        <p:spPr>
          <a:xfrm>
            <a:off x="7152680" y="231409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Immutable</a:t>
            </a:r>
            <a:endParaRPr lang="en-US" sz="2430" dirty="0"/>
          </a:p>
        </p:txBody>
      </p:sp>
      <p:sp>
        <p:nvSpPr>
          <p:cNvPr id="9" name="Text 5"/>
          <p:cNvSpPr/>
          <p:nvPr/>
        </p:nvSpPr>
        <p:spPr>
          <a:xfrm>
            <a:off x="7152680" y="2847975"/>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Tuples are immutable, meaning their elements cannot be modified once they are created.</a:t>
            </a:r>
            <a:endParaRPr lang="en-US" sz="1944" dirty="0"/>
          </a:p>
        </p:txBody>
      </p:sp>
      <p:sp>
        <p:nvSpPr>
          <p:cNvPr id="10" name="Shape 6"/>
          <p:cNvSpPr/>
          <p:nvPr/>
        </p:nvSpPr>
        <p:spPr>
          <a:xfrm>
            <a:off x="6350437" y="4162544"/>
            <a:ext cx="555427" cy="555427"/>
          </a:xfrm>
          <a:prstGeom prst="roundRect">
            <a:avLst>
              <a:gd name="adj" fmla="val 13335"/>
            </a:avLst>
          </a:prstGeom>
          <a:solidFill>
            <a:srgbClr val="1A1A21"/>
          </a:solidFill>
          <a:ln/>
        </p:spPr>
      </p:sp>
      <p:sp>
        <p:nvSpPr>
          <p:cNvPr id="11" name="Text 7"/>
          <p:cNvSpPr/>
          <p:nvPr/>
        </p:nvSpPr>
        <p:spPr>
          <a:xfrm>
            <a:off x="6512719" y="4255056"/>
            <a:ext cx="230743"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2</a:t>
            </a:r>
            <a:endParaRPr lang="en-US" sz="2916" dirty="0"/>
          </a:p>
        </p:txBody>
      </p:sp>
      <p:sp>
        <p:nvSpPr>
          <p:cNvPr id="12" name="Text 8"/>
          <p:cNvSpPr/>
          <p:nvPr/>
        </p:nvSpPr>
        <p:spPr>
          <a:xfrm>
            <a:off x="7152680" y="4162544"/>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Efficient</a:t>
            </a:r>
            <a:endParaRPr lang="en-US" sz="2430" dirty="0"/>
          </a:p>
        </p:txBody>
      </p:sp>
      <p:sp>
        <p:nvSpPr>
          <p:cNvPr id="13" name="Text 9"/>
          <p:cNvSpPr/>
          <p:nvPr/>
        </p:nvSpPr>
        <p:spPr>
          <a:xfrm>
            <a:off x="7152680" y="4696420"/>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Tuples are more memory-efficient than lists and can be used to represent fixed data structures.</a:t>
            </a:r>
            <a:endParaRPr lang="en-US" sz="1944" dirty="0"/>
          </a:p>
        </p:txBody>
      </p:sp>
      <p:sp>
        <p:nvSpPr>
          <p:cNvPr id="14" name="Shape 10"/>
          <p:cNvSpPr/>
          <p:nvPr/>
        </p:nvSpPr>
        <p:spPr>
          <a:xfrm>
            <a:off x="6350437" y="6010989"/>
            <a:ext cx="555427" cy="555427"/>
          </a:xfrm>
          <a:prstGeom prst="roundRect">
            <a:avLst>
              <a:gd name="adj" fmla="val 13335"/>
            </a:avLst>
          </a:prstGeom>
          <a:solidFill>
            <a:srgbClr val="1A1A21"/>
          </a:solidFill>
          <a:ln/>
        </p:spPr>
      </p:sp>
      <p:sp>
        <p:nvSpPr>
          <p:cNvPr id="15" name="Text 11"/>
          <p:cNvSpPr/>
          <p:nvPr/>
        </p:nvSpPr>
        <p:spPr>
          <a:xfrm>
            <a:off x="6513314" y="6103501"/>
            <a:ext cx="229672"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3</a:t>
            </a:r>
            <a:endParaRPr lang="en-US" sz="2916" dirty="0"/>
          </a:p>
        </p:txBody>
      </p:sp>
      <p:sp>
        <p:nvSpPr>
          <p:cNvPr id="16" name="Text 12"/>
          <p:cNvSpPr/>
          <p:nvPr/>
        </p:nvSpPr>
        <p:spPr>
          <a:xfrm>
            <a:off x="7152680" y="601098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Hashable</a:t>
            </a:r>
            <a:endParaRPr lang="en-US" sz="2430" dirty="0"/>
          </a:p>
        </p:txBody>
      </p:sp>
      <p:sp>
        <p:nvSpPr>
          <p:cNvPr id="17" name="Text 13"/>
          <p:cNvSpPr/>
          <p:nvPr/>
        </p:nvSpPr>
        <p:spPr>
          <a:xfrm>
            <a:off x="7152680" y="6544866"/>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Tuples can be used as keys in dictionaries, as they are hashable, unlike lists.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Dictionaries</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Key-Value Pairs</a:t>
            </a:r>
            <a:endParaRPr lang="en-US" sz="2430" dirty="0"/>
          </a:p>
        </p:txBody>
      </p:sp>
      <p:sp>
        <p:nvSpPr>
          <p:cNvPr id="6" name="Text 3"/>
          <p:cNvSpPr/>
          <p:nvPr/>
        </p:nvSpPr>
        <p:spPr>
          <a:xfrm>
            <a:off x="864037" y="4224218"/>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Dictionaries store data as key-value pairs, allowing for efficient and flexible data retrieval.</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Unordered</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Unlike lists and tuples, dictionaries are unordered collections, making them ideal for lookup-based operations.</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Mutable</a:t>
            </a:r>
            <a:endParaRPr lang="en-US" sz="2430" dirty="0"/>
          </a:p>
        </p:txBody>
      </p:sp>
      <p:sp>
        <p:nvSpPr>
          <p:cNvPr id="10" name="Text 7"/>
          <p:cNvSpPr/>
          <p:nvPr/>
        </p:nvSpPr>
        <p:spPr>
          <a:xfrm>
            <a:off x="9881354" y="4224218"/>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Dictionaries can be modified by adding, removing, or updating key-value pairs as needed.</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31505"/>
          </a:xfrm>
          <a:prstGeom prst="rect">
            <a:avLst/>
          </a:prstGeom>
        </p:spPr>
      </p:pic>
      <p:sp>
        <p:nvSpPr>
          <p:cNvPr id="5" name="Text 1"/>
          <p:cNvSpPr/>
          <p:nvPr/>
        </p:nvSpPr>
        <p:spPr>
          <a:xfrm>
            <a:off x="842248" y="661749"/>
            <a:ext cx="6016109" cy="751999"/>
          </a:xfrm>
          <a:prstGeom prst="rect">
            <a:avLst/>
          </a:prstGeom>
          <a:noFill/>
          <a:ln/>
        </p:spPr>
        <p:txBody>
          <a:bodyPr wrap="none" rtlCol="0" anchor="t"/>
          <a:lstStyle/>
          <a:p>
            <a:pPr marL="0" indent="0">
              <a:lnSpc>
                <a:spcPts val="5921"/>
              </a:lnSpc>
              <a:buNone/>
            </a:pPr>
            <a:r>
              <a:rPr lang="en-US" sz="4737" dirty="0">
                <a:solidFill>
                  <a:srgbClr val="B380FF"/>
                </a:solidFill>
                <a:latin typeface="Sora" pitchFamily="34" charset="0"/>
                <a:ea typeface="Sora" pitchFamily="34" charset="-122"/>
                <a:cs typeface="Sora" pitchFamily="34" charset="-120"/>
              </a:rPr>
              <a:t>Sets</a:t>
            </a:r>
            <a:endParaRPr lang="en-US" sz="4737" dirty="0"/>
          </a:p>
        </p:txBody>
      </p:sp>
      <p:sp>
        <p:nvSpPr>
          <p:cNvPr id="6" name="Shape 2"/>
          <p:cNvSpPr/>
          <p:nvPr/>
        </p:nvSpPr>
        <p:spPr>
          <a:xfrm>
            <a:off x="842248" y="1774627"/>
            <a:ext cx="7459504" cy="1771293"/>
          </a:xfrm>
          <a:prstGeom prst="roundRect">
            <a:avLst>
              <a:gd name="adj" fmla="val 4076"/>
            </a:avLst>
          </a:prstGeom>
          <a:solidFill>
            <a:srgbClr val="1A1A21"/>
          </a:solidFill>
          <a:ln/>
        </p:spPr>
      </p:sp>
      <p:sp>
        <p:nvSpPr>
          <p:cNvPr id="7" name="Text 3"/>
          <p:cNvSpPr/>
          <p:nvPr/>
        </p:nvSpPr>
        <p:spPr>
          <a:xfrm>
            <a:off x="1082873" y="2015252"/>
            <a:ext cx="3007995" cy="375880"/>
          </a:xfrm>
          <a:prstGeom prst="rect">
            <a:avLst/>
          </a:prstGeom>
          <a:noFill/>
          <a:ln/>
        </p:spPr>
        <p:txBody>
          <a:bodyPr wrap="none" rtlCol="0" anchor="t"/>
          <a:lstStyle/>
          <a:p>
            <a:pPr marL="0" indent="0">
              <a:lnSpc>
                <a:spcPts val="2961"/>
              </a:lnSpc>
              <a:buNone/>
            </a:pPr>
            <a:r>
              <a:rPr lang="en-US" sz="2369" dirty="0">
                <a:solidFill>
                  <a:srgbClr val="B380FF"/>
                </a:solidFill>
                <a:latin typeface="Sora" pitchFamily="34" charset="0"/>
                <a:ea typeface="Sora" pitchFamily="34" charset="-122"/>
                <a:cs typeface="Sora" pitchFamily="34" charset="-120"/>
              </a:rPr>
              <a:t>Unique Elements</a:t>
            </a:r>
            <a:endParaRPr lang="en-US" sz="2369" dirty="0"/>
          </a:p>
        </p:txBody>
      </p:sp>
      <p:sp>
        <p:nvSpPr>
          <p:cNvPr id="8" name="Text 4"/>
          <p:cNvSpPr/>
          <p:nvPr/>
        </p:nvSpPr>
        <p:spPr>
          <a:xfrm>
            <a:off x="1082873" y="2535436"/>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Noto Sans TC" pitchFamily="34" charset="0"/>
                <a:ea typeface="Noto Sans TC" pitchFamily="34" charset="-122"/>
                <a:cs typeface="Noto Sans TC" pitchFamily="34" charset="-120"/>
              </a:rPr>
              <a:t>Sets store a collection of unique, unordered elements, ensuring no duplicate values are present.</a:t>
            </a:r>
            <a:endParaRPr lang="en-US" sz="1895" dirty="0"/>
          </a:p>
        </p:txBody>
      </p:sp>
      <p:sp>
        <p:nvSpPr>
          <p:cNvPr id="9" name="Shape 5"/>
          <p:cNvSpPr/>
          <p:nvPr/>
        </p:nvSpPr>
        <p:spPr>
          <a:xfrm>
            <a:off x="842248" y="3786545"/>
            <a:ext cx="7459504" cy="1771293"/>
          </a:xfrm>
          <a:prstGeom prst="roundRect">
            <a:avLst>
              <a:gd name="adj" fmla="val 4076"/>
            </a:avLst>
          </a:prstGeom>
          <a:solidFill>
            <a:srgbClr val="1A1A21"/>
          </a:solidFill>
          <a:ln/>
        </p:spPr>
      </p:sp>
      <p:sp>
        <p:nvSpPr>
          <p:cNvPr id="10" name="Text 6"/>
          <p:cNvSpPr/>
          <p:nvPr/>
        </p:nvSpPr>
        <p:spPr>
          <a:xfrm>
            <a:off x="1082873" y="4027170"/>
            <a:ext cx="3007995" cy="375880"/>
          </a:xfrm>
          <a:prstGeom prst="rect">
            <a:avLst/>
          </a:prstGeom>
          <a:noFill/>
          <a:ln/>
        </p:spPr>
        <p:txBody>
          <a:bodyPr wrap="none" rtlCol="0" anchor="t"/>
          <a:lstStyle/>
          <a:p>
            <a:pPr marL="0" indent="0">
              <a:lnSpc>
                <a:spcPts val="2961"/>
              </a:lnSpc>
              <a:buNone/>
            </a:pPr>
            <a:r>
              <a:rPr lang="en-US" sz="2369" dirty="0">
                <a:solidFill>
                  <a:srgbClr val="B380FF"/>
                </a:solidFill>
                <a:latin typeface="Sora" pitchFamily="34" charset="0"/>
                <a:ea typeface="Sora" pitchFamily="34" charset="-122"/>
                <a:cs typeface="Sora" pitchFamily="34" charset="-120"/>
              </a:rPr>
              <a:t>Set Operations</a:t>
            </a:r>
            <a:endParaRPr lang="en-US" sz="2369" dirty="0"/>
          </a:p>
        </p:txBody>
      </p:sp>
      <p:sp>
        <p:nvSpPr>
          <p:cNvPr id="11" name="Text 7"/>
          <p:cNvSpPr/>
          <p:nvPr/>
        </p:nvSpPr>
        <p:spPr>
          <a:xfrm>
            <a:off x="1082873" y="4547354"/>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Noto Sans TC" pitchFamily="34" charset="0"/>
                <a:ea typeface="Noto Sans TC" pitchFamily="34" charset="-122"/>
                <a:cs typeface="Noto Sans TC" pitchFamily="34" charset="-120"/>
              </a:rPr>
              <a:t>Sets support various mathematical operations, such as union, intersection, and difference, for working with data.</a:t>
            </a:r>
            <a:endParaRPr lang="en-US" sz="1895" dirty="0"/>
          </a:p>
        </p:txBody>
      </p:sp>
      <p:sp>
        <p:nvSpPr>
          <p:cNvPr id="12" name="Shape 8"/>
          <p:cNvSpPr/>
          <p:nvPr/>
        </p:nvSpPr>
        <p:spPr>
          <a:xfrm>
            <a:off x="842248" y="5798463"/>
            <a:ext cx="7459504" cy="1771293"/>
          </a:xfrm>
          <a:prstGeom prst="roundRect">
            <a:avLst>
              <a:gd name="adj" fmla="val 4076"/>
            </a:avLst>
          </a:prstGeom>
          <a:solidFill>
            <a:srgbClr val="1A1A21"/>
          </a:solidFill>
          <a:ln/>
        </p:spPr>
      </p:sp>
      <p:sp>
        <p:nvSpPr>
          <p:cNvPr id="13" name="Text 9"/>
          <p:cNvSpPr/>
          <p:nvPr/>
        </p:nvSpPr>
        <p:spPr>
          <a:xfrm>
            <a:off x="1082873" y="6039088"/>
            <a:ext cx="3283982" cy="375880"/>
          </a:xfrm>
          <a:prstGeom prst="rect">
            <a:avLst/>
          </a:prstGeom>
          <a:noFill/>
          <a:ln/>
        </p:spPr>
        <p:txBody>
          <a:bodyPr wrap="none" rtlCol="0" anchor="t"/>
          <a:lstStyle/>
          <a:p>
            <a:pPr marL="0" indent="0">
              <a:lnSpc>
                <a:spcPts val="2961"/>
              </a:lnSpc>
              <a:buNone/>
            </a:pPr>
            <a:r>
              <a:rPr lang="en-US" sz="2369" dirty="0">
                <a:solidFill>
                  <a:srgbClr val="B380FF"/>
                </a:solidFill>
                <a:latin typeface="Sora" pitchFamily="34" charset="0"/>
                <a:ea typeface="Sora" pitchFamily="34" charset="-122"/>
                <a:cs typeface="Sora" pitchFamily="34" charset="-120"/>
              </a:rPr>
              <a:t>Efficient Membership</a:t>
            </a:r>
            <a:endParaRPr lang="en-US" sz="2369" dirty="0"/>
          </a:p>
        </p:txBody>
      </p:sp>
      <p:sp>
        <p:nvSpPr>
          <p:cNvPr id="14" name="Text 10"/>
          <p:cNvSpPr/>
          <p:nvPr/>
        </p:nvSpPr>
        <p:spPr>
          <a:xfrm>
            <a:off x="1082873" y="6559272"/>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Noto Sans TC" pitchFamily="34" charset="0"/>
                <a:ea typeface="Noto Sans TC" pitchFamily="34" charset="-122"/>
                <a:cs typeface="Noto Sans TC" pitchFamily="34" charset="-120"/>
              </a:rPr>
              <a:t>Sets provide efficient membership testing, making them useful for tasks like removing duplicates.</a:t>
            </a:r>
            <a:endParaRPr lang="en-US" sz="189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Strings</a:t>
            </a:r>
            <a:endParaRPr lang="en-US" sz="4860" dirty="0"/>
          </a:p>
        </p:txBody>
      </p:sp>
      <p:sp>
        <p:nvSpPr>
          <p:cNvPr id="5" name="Text 2"/>
          <p:cNvSpPr/>
          <p:nvPr/>
        </p:nvSpPr>
        <p:spPr>
          <a:xfrm>
            <a:off x="864037" y="3591639"/>
            <a:ext cx="3775591"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Sequence of Characters</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Strings are sequences of Unicode characters, allowing you to represent and manipulate text data.</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Immutable</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Like tuples, strings are immutable, meaning their individual characters cannot be changed once created.</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Rich Functionality</a:t>
            </a:r>
            <a:endParaRPr lang="en-US" sz="2430" dirty="0"/>
          </a:p>
        </p:txBody>
      </p:sp>
      <p:sp>
        <p:nvSpPr>
          <p:cNvPr id="10" name="Text 7"/>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Python's string module provides a wide range of methods for string manipulation and processing.</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894636"/>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Arrays</a:t>
            </a:r>
            <a:endParaRPr lang="en-US" sz="4860" dirty="0"/>
          </a:p>
        </p:txBody>
      </p:sp>
      <p:sp>
        <p:nvSpPr>
          <p:cNvPr id="6" name="Shape 2"/>
          <p:cNvSpPr/>
          <p:nvPr/>
        </p:nvSpPr>
        <p:spPr>
          <a:xfrm>
            <a:off x="6350437" y="2314099"/>
            <a:ext cx="555427" cy="555427"/>
          </a:xfrm>
          <a:prstGeom prst="roundRect">
            <a:avLst>
              <a:gd name="adj" fmla="val 13335"/>
            </a:avLst>
          </a:prstGeom>
          <a:solidFill>
            <a:srgbClr val="1A1A21"/>
          </a:solidFill>
          <a:ln/>
        </p:spPr>
      </p:sp>
      <p:sp>
        <p:nvSpPr>
          <p:cNvPr id="7" name="Text 3"/>
          <p:cNvSpPr/>
          <p:nvPr/>
        </p:nvSpPr>
        <p:spPr>
          <a:xfrm>
            <a:off x="6549747" y="2406610"/>
            <a:ext cx="156686"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1</a:t>
            </a:r>
            <a:endParaRPr lang="en-US" sz="2916" dirty="0"/>
          </a:p>
        </p:txBody>
      </p:sp>
      <p:sp>
        <p:nvSpPr>
          <p:cNvPr id="8" name="Text 4"/>
          <p:cNvSpPr/>
          <p:nvPr/>
        </p:nvSpPr>
        <p:spPr>
          <a:xfrm>
            <a:off x="7152680" y="231409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Homogeneous</a:t>
            </a:r>
            <a:endParaRPr lang="en-US" sz="2430" dirty="0"/>
          </a:p>
        </p:txBody>
      </p:sp>
      <p:sp>
        <p:nvSpPr>
          <p:cNvPr id="9" name="Text 5"/>
          <p:cNvSpPr/>
          <p:nvPr/>
        </p:nvSpPr>
        <p:spPr>
          <a:xfrm>
            <a:off x="7152680" y="2847975"/>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Arrays store elements of the same data type, providing efficient memory usage and access.</a:t>
            </a:r>
            <a:endParaRPr lang="en-US" sz="1944" dirty="0"/>
          </a:p>
        </p:txBody>
      </p:sp>
      <p:sp>
        <p:nvSpPr>
          <p:cNvPr id="10" name="Shape 6"/>
          <p:cNvSpPr/>
          <p:nvPr/>
        </p:nvSpPr>
        <p:spPr>
          <a:xfrm>
            <a:off x="6350437" y="4162544"/>
            <a:ext cx="555427" cy="555427"/>
          </a:xfrm>
          <a:prstGeom prst="roundRect">
            <a:avLst>
              <a:gd name="adj" fmla="val 13335"/>
            </a:avLst>
          </a:prstGeom>
          <a:solidFill>
            <a:srgbClr val="1A1A21"/>
          </a:solidFill>
          <a:ln/>
        </p:spPr>
      </p:sp>
      <p:sp>
        <p:nvSpPr>
          <p:cNvPr id="11" name="Text 7"/>
          <p:cNvSpPr/>
          <p:nvPr/>
        </p:nvSpPr>
        <p:spPr>
          <a:xfrm>
            <a:off x="6512719" y="4255056"/>
            <a:ext cx="230743"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2</a:t>
            </a:r>
            <a:endParaRPr lang="en-US" sz="2916" dirty="0"/>
          </a:p>
        </p:txBody>
      </p:sp>
      <p:sp>
        <p:nvSpPr>
          <p:cNvPr id="12" name="Text 8"/>
          <p:cNvSpPr/>
          <p:nvPr/>
        </p:nvSpPr>
        <p:spPr>
          <a:xfrm>
            <a:off x="7152680" y="4162544"/>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Fixed Size</a:t>
            </a:r>
            <a:endParaRPr lang="en-US" sz="2430" dirty="0"/>
          </a:p>
        </p:txBody>
      </p:sp>
      <p:sp>
        <p:nvSpPr>
          <p:cNvPr id="13" name="Text 9"/>
          <p:cNvSpPr/>
          <p:nvPr/>
        </p:nvSpPr>
        <p:spPr>
          <a:xfrm>
            <a:off x="7152680" y="4696420"/>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Unlike lists, arrays have a fixed size, which must be specified when creating them.</a:t>
            </a:r>
            <a:endParaRPr lang="en-US" sz="1944" dirty="0"/>
          </a:p>
        </p:txBody>
      </p:sp>
      <p:sp>
        <p:nvSpPr>
          <p:cNvPr id="14" name="Shape 10"/>
          <p:cNvSpPr/>
          <p:nvPr/>
        </p:nvSpPr>
        <p:spPr>
          <a:xfrm>
            <a:off x="6350437" y="6010989"/>
            <a:ext cx="555427" cy="555427"/>
          </a:xfrm>
          <a:prstGeom prst="roundRect">
            <a:avLst>
              <a:gd name="adj" fmla="val 13335"/>
            </a:avLst>
          </a:prstGeom>
          <a:solidFill>
            <a:srgbClr val="1A1A21"/>
          </a:solidFill>
          <a:ln/>
        </p:spPr>
      </p:sp>
      <p:sp>
        <p:nvSpPr>
          <p:cNvPr id="15" name="Text 11"/>
          <p:cNvSpPr/>
          <p:nvPr/>
        </p:nvSpPr>
        <p:spPr>
          <a:xfrm>
            <a:off x="6513314" y="6103501"/>
            <a:ext cx="229672" cy="370284"/>
          </a:xfrm>
          <a:prstGeom prst="rect">
            <a:avLst/>
          </a:prstGeom>
          <a:noFill/>
          <a:ln/>
        </p:spPr>
        <p:txBody>
          <a:bodyPr wrap="none" rtlCol="0" anchor="t"/>
          <a:lstStyle/>
          <a:p>
            <a:pPr marL="0" indent="0" algn="ctr">
              <a:lnSpc>
                <a:spcPts val="2916"/>
              </a:lnSpc>
              <a:buNone/>
            </a:pPr>
            <a:r>
              <a:rPr lang="en-US" sz="2916" dirty="0">
                <a:solidFill>
                  <a:srgbClr val="B380FF"/>
                </a:solidFill>
                <a:latin typeface="Sora" pitchFamily="34" charset="0"/>
                <a:ea typeface="Sora" pitchFamily="34" charset="-122"/>
                <a:cs typeface="Sora" pitchFamily="34" charset="-120"/>
              </a:rPr>
              <a:t>3</a:t>
            </a:r>
            <a:endParaRPr lang="en-US" sz="2916" dirty="0"/>
          </a:p>
        </p:txBody>
      </p:sp>
      <p:sp>
        <p:nvSpPr>
          <p:cNvPr id="16" name="Text 12"/>
          <p:cNvSpPr/>
          <p:nvPr/>
        </p:nvSpPr>
        <p:spPr>
          <a:xfrm>
            <a:off x="7152680" y="6010989"/>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Low-Level Access</a:t>
            </a:r>
            <a:endParaRPr lang="en-US" sz="2430" dirty="0"/>
          </a:p>
        </p:txBody>
      </p:sp>
      <p:sp>
        <p:nvSpPr>
          <p:cNvPr id="17" name="Text 13"/>
          <p:cNvSpPr/>
          <p:nvPr/>
        </p:nvSpPr>
        <p:spPr>
          <a:xfrm>
            <a:off x="7152680" y="6544866"/>
            <a:ext cx="6613684" cy="790099"/>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Arrays provide low-level access to memory, making them useful for performance-critical applications.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205752"/>
          </a:xfrm>
          <a:prstGeom prst="rect">
            <a:avLst/>
          </a:prstGeom>
        </p:spPr>
      </p:pic>
      <p:sp>
        <p:nvSpPr>
          <p:cNvPr id="5" name="Text 1"/>
          <p:cNvSpPr/>
          <p:nvPr/>
        </p:nvSpPr>
        <p:spPr>
          <a:xfrm>
            <a:off x="2495550" y="2692241"/>
            <a:ext cx="4411623" cy="551378"/>
          </a:xfrm>
          <a:prstGeom prst="rect">
            <a:avLst/>
          </a:prstGeom>
          <a:noFill/>
          <a:ln/>
        </p:spPr>
        <p:txBody>
          <a:bodyPr wrap="none" rtlCol="0" anchor="t"/>
          <a:lstStyle/>
          <a:p>
            <a:pPr marL="0" indent="0">
              <a:lnSpc>
                <a:spcPts val="4342"/>
              </a:lnSpc>
              <a:buNone/>
            </a:pPr>
            <a:r>
              <a:rPr lang="en-US" sz="3474" dirty="0">
                <a:solidFill>
                  <a:srgbClr val="B380FF"/>
                </a:solidFill>
                <a:latin typeface="Sora" pitchFamily="34" charset="0"/>
                <a:ea typeface="Sora" pitchFamily="34" charset="-122"/>
                <a:cs typeface="Sora" pitchFamily="34" charset="-120"/>
              </a:rPr>
              <a:t>Linked Lists</a:t>
            </a:r>
            <a:endParaRPr lang="en-US" sz="3474" dirty="0"/>
          </a:p>
        </p:txBody>
      </p:sp>
      <p:pic>
        <p:nvPicPr>
          <p:cNvPr id="6" name="Image 2" descr="preencoded.png"/>
          <p:cNvPicPr>
            <a:picLocks noChangeAspect="1"/>
          </p:cNvPicPr>
          <p:nvPr/>
        </p:nvPicPr>
        <p:blipFill>
          <a:blip r:embed="rId5"/>
          <a:stretch>
            <a:fillRect/>
          </a:stretch>
        </p:blipFill>
        <p:spPr>
          <a:xfrm>
            <a:off x="2495550" y="3508296"/>
            <a:ext cx="882253" cy="1411605"/>
          </a:xfrm>
          <a:prstGeom prst="rect">
            <a:avLst/>
          </a:prstGeom>
        </p:spPr>
      </p:pic>
      <p:sp>
        <p:nvSpPr>
          <p:cNvPr id="7" name="Text 2"/>
          <p:cNvSpPr/>
          <p:nvPr/>
        </p:nvSpPr>
        <p:spPr>
          <a:xfrm>
            <a:off x="3642479" y="3684746"/>
            <a:ext cx="2205752" cy="275749"/>
          </a:xfrm>
          <a:prstGeom prst="rect">
            <a:avLst/>
          </a:prstGeom>
          <a:noFill/>
          <a:ln/>
        </p:spPr>
        <p:txBody>
          <a:bodyPr wrap="none" rtlCol="0" anchor="t"/>
          <a:lstStyle/>
          <a:p>
            <a:pPr marL="0" indent="0" algn="l">
              <a:lnSpc>
                <a:spcPts val="2171"/>
              </a:lnSpc>
              <a:buNone/>
            </a:pPr>
            <a:r>
              <a:rPr lang="en-US" sz="1737" dirty="0">
                <a:solidFill>
                  <a:srgbClr val="B380FF"/>
                </a:solidFill>
                <a:latin typeface="Sora" pitchFamily="34" charset="0"/>
                <a:ea typeface="Sora" pitchFamily="34" charset="-122"/>
                <a:cs typeface="Sora" pitchFamily="34" charset="-120"/>
              </a:rPr>
              <a:t>Sequential Access</a:t>
            </a:r>
            <a:endParaRPr lang="en-US" sz="1737" dirty="0"/>
          </a:p>
        </p:txBody>
      </p:sp>
      <p:sp>
        <p:nvSpPr>
          <p:cNvPr id="8" name="Text 3"/>
          <p:cNvSpPr/>
          <p:nvPr/>
        </p:nvSpPr>
        <p:spPr>
          <a:xfrm>
            <a:off x="3642479" y="4066342"/>
            <a:ext cx="8492371" cy="564594"/>
          </a:xfrm>
          <a:prstGeom prst="rect">
            <a:avLst/>
          </a:prstGeom>
          <a:noFill/>
          <a:ln/>
        </p:spPr>
        <p:txBody>
          <a:bodyPr wrap="square" rtlCol="0" anchor="t"/>
          <a:lstStyle/>
          <a:p>
            <a:pPr marL="0" indent="0" algn="l">
              <a:lnSpc>
                <a:spcPts val="2223"/>
              </a:lnSpc>
              <a:buNone/>
            </a:pPr>
            <a:r>
              <a:rPr lang="en-US" sz="1389" dirty="0">
                <a:solidFill>
                  <a:srgbClr val="E0D6DE"/>
                </a:solidFill>
                <a:latin typeface="Noto Sans TC" pitchFamily="34" charset="0"/>
                <a:ea typeface="Noto Sans TC" pitchFamily="34" charset="-122"/>
                <a:cs typeface="Noto Sans TC" pitchFamily="34" charset="-120"/>
              </a:rPr>
              <a:t>Linked lists store data elements as a sequence of nodes, where each node contains a value and a reference to the next node.</a:t>
            </a:r>
            <a:endParaRPr lang="en-US" sz="1389" dirty="0"/>
          </a:p>
        </p:txBody>
      </p:sp>
      <p:pic>
        <p:nvPicPr>
          <p:cNvPr id="9" name="Image 3" descr="preencoded.png"/>
          <p:cNvPicPr>
            <a:picLocks noChangeAspect="1"/>
          </p:cNvPicPr>
          <p:nvPr/>
        </p:nvPicPr>
        <p:blipFill>
          <a:blip r:embed="rId6"/>
          <a:stretch>
            <a:fillRect/>
          </a:stretch>
        </p:blipFill>
        <p:spPr>
          <a:xfrm>
            <a:off x="2495550" y="4919901"/>
            <a:ext cx="882253" cy="1411605"/>
          </a:xfrm>
          <a:prstGeom prst="rect">
            <a:avLst/>
          </a:prstGeom>
        </p:spPr>
      </p:pic>
      <p:sp>
        <p:nvSpPr>
          <p:cNvPr id="10" name="Text 4"/>
          <p:cNvSpPr/>
          <p:nvPr/>
        </p:nvSpPr>
        <p:spPr>
          <a:xfrm>
            <a:off x="3642479" y="5096351"/>
            <a:ext cx="2205752" cy="275749"/>
          </a:xfrm>
          <a:prstGeom prst="rect">
            <a:avLst/>
          </a:prstGeom>
          <a:noFill/>
          <a:ln/>
        </p:spPr>
        <p:txBody>
          <a:bodyPr wrap="none" rtlCol="0" anchor="t"/>
          <a:lstStyle/>
          <a:p>
            <a:pPr marL="0" indent="0" algn="l">
              <a:lnSpc>
                <a:spcPts val="2171"/>
              </a:lnSpc>
              <a:buNone/>
            </a:pPr>
            <a:r>
              <a:rPr lang="en-US" sz="1737" dirty="0">
                <a:solidFill>
                  <a:srgbClr val="B380FF"/>
                </a:solidFill>
                <a:latin typeface="Sora" pitchFamily="34" charset="0"/>
                <a:ea typeface="Sora" pitchFamily="34" charset="-122"/>
                <a:cs typeface="Sora" pitchFamily="34" charset="-120"/>
              </a:rPr>
              <a:t>Dynamic Size</a:t>
            </a:r>
            <a:endParaRPr lang="en-US" sz="1737" dirty="0"/>
          </a:p>
        </p:txBody>
      </p:sp>
      <p:sp>
        <p:nvSpPr>
          <p:cNvPr id="11" name="Text 5"/>
          <p:cNvSpPr/>
          <p:nvPr/>
        </p:nvSpPr>
        <p:spPr>
          <a:xfrm>
            <a:off x="3642479" y="5477947"/>
            <a:ext cx="8492371" cy="282297"/>
          </a:xfrm>
          <a:prstGeom prst="rect">
            <a:avLst/>
          </a:prstGeom>
          <a:noFill/>
          <a:ln/>
        </p:spPr>
        <p:txBody>
          <a:bodyPr wrap="none" rtlCol="0" anchor="t"/>
          <a:lstStyle/>
          <a:p>
            <a:pPr marL="0" indent="0" algn="l">
              <a:lnSpc>
                <a:spcPts val="2223"/>
              </a:lnSpc>
              <a:buNone/>
            </a:pPr>
            <a:r>
              <a:rPr lang="en-US" sz="1389" dirty="0">
                <a:solidFill>
                  <a:srgbClr val="E0D6DE"/>
                </a:solidFill>
                <a:latin typeface="Noto Sans TC" pitchFamily="34" charset="0"/>
                <a:ea typeface="Noto Sans TC" pitchFamily="34" charset="-122"/>
                <a:cs typeface="Noto Sans TC" pitchFamily="34" charset="-120"/>
              </a:rPr>
              <a:t>Linked lists can grow or shrink in size dynamically, unlike arrays with fixed size.</a:t>
            </a:r>
            <a:endParaRPr lang="en-US" sz="1389" dirty="0"/>
          </a:p>
        </p:txBody>
      </p:sp>
      <p:pic>
        <p:nvPicPr>
          <p:cNvPr id="12" name="Image 4" descr="preencoded.png"/>
          <p:cNvPicPr>
            <a:picLocks noChangeAspect="1"/>
          </p:cNvPicPr>
          <p:nvPr/>
        </p:nvPicPr>
        <p:blipFill>
          <a:blip r:embed="rId7"/>
          <a:stretch>
            <a:fillRect/>
          </a:stretch>
        </p:blipFill>
        <p:spPr>
          <a:xfrm>
            <a:off x="2495550" y="6331506"/>
            <a:ext cx="882253" cy="1411605"/>
          </a:xfrm>
          <a:prstGeom prst="rect">
            <a:avLst/>
          </a:prstGeom>
        </p:spPr>
      </p:pic>
      <p:sp>
        <p:nvSpPr>
          <p:cNvPr id="13" name="Text 6"/>
          <p:cNvSpPr/>
          <p:nvPr/>
        </p:nvSpPr>
        <p:spPr>
          <a:xfrm>
            <a:off x="3642479" y="6507956"/>
            <a:ext cx="3290411" cy="275749"/>
          </a:xfrm>
          <a:prstGeom prst="rect">
            <a:avLst/>
          </a:prstGeom>
          <a:noFill/>
          <a:ln/>
        </p:spPr>
        <p:txBody>
          <a:bodyPr wrap="none" rtlCol="0" anchor="t"/>
          <a:lstStyle/>
          <a:p>
            <a:pPr marL="0" indent="0" algn="l">
              <a:lnSpc>
                <a:spcPts val="2171"/>
              </a:lnSpc>
              <a:buNone/>
            </a:pPr>
            <a:r>
              <a:rPr lang="en-US" sz="1737" dirty="0">
                <a:solidFill>
                  <a:srgbClr val="B380FF"/>
                </a:solidFill>
                <a:latin typeface="Sora" pitchFamily="34" charset="0"/>
                <a:ea typeface="Sora" pitchFamily="34" charset="-122"/>
                <a:cs typeface="Sora" pitchFamily="34" charset="-120"/>
              </a:rPr>
              <a:t>Efficient Insertions/Deletions</a:t>
            </a:r>
            <a:endParaRPr lang="en-US" sz="1737" dirty="0"/>
          </a:p>
        </p:txBody>
      </p:sp>
      <p:sp>
        <p:nvSpPr>
          <p:cNvPr id="14" name="Text 7"/>
          <p:cNvSpPr/>
          <p:nvPr/>
        </p:nvSpPr>
        <p:spPr>
          <a:xfrm>
            <a:off x="3642479" y="6889552"/>
            <a:ext cx="8492371" cy="282297"/>
          </a:xfrm>
          <a:prstGeom prst="rect">
            <a:avLst/>
          </a:prstGeom>
          <a:noFill/>
          <a:ln/>
        </p:spPr>
        <p:txBody>
          <a:bodyPr wrap="none" rtlCol="0" anchor="t"/>
          <a:lstStyle/>
          <a:p>
            <a:pPr marL="0" indent="0" algn="l">
              <a:lnSpc>
                <a:spcPts val="2223"/>
              </a:lnSpc>
              <a:buNone/>
            </a:pPr>
            <a:r>
              <a:rPr lang="en-US" sz="1389" dirty="0">
                <a:solidFill>
                  <a:srgbClr val="E0D6DE"/>
                </a:solidFill>
                <a:latin typeface="Noto Sans TC" pitchFamily="34" charset="0"/>
                <a:ea typeface="Noto Sans TC" pitchFamily="34" charset="-122"/>
                <a:cs typeface="Noto Sans TC" pitchFamily="34" charset="-120"/>
              </a:rPr>
              <a:t>Linked lists excel at efficient insertions and deletions, as they don't require shifting elements like arrays.</a:t>
            </a:r>
            <a:endParaRPr lang="en-US" sz="138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985599"/>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Stacks and Queues</a:t>
            </a:r>
            <a:endParaRPr lang="en-US" sz="4860" dirty="0"/>
          </a:p>
        </p:txBody>
      </p:sp>
      <p:pic>
        <p:nvPicPr>
          <p:cNvPr id="6" name="Image 2" descr="preencoded.png"/>
          <p:cNvPicPr>
            <a:picLocks noChangeAspect="1"/>
          </p:cNvPicPr>
          <p:nvPr/>
        </p:nvPicPr>
        <p:blipFill>
          <a:blip r:embed="rId5"/>
          <a:stretch>
            <a:fillRect/>
          </a:stretch>
        </p:blipFill>
        <p:spPr>
          <a:xfrm>
            <a:off x="6350437" y="2127409"/>
            <a:ext cx="617220" cy="617220"/>
          </a:xfrm>
          <a:prstGeom prst="rect">
            <a:avLst/>
          </a:prstGeom>
        </p:spPr>
      </p:pic>
      <p:sp>
        <p:nvSpPr>
          <p:cNvPr id="7" name="Text 2"/>
          <p:cNvSpPr/>
          <p:nvPr/>
        </p:nvSpPr>
        <p:spPr>
          <a:xfrm>
            <a:off x="6350437" y="2991445"/>
            <a:ext cx="3086100" cy="385763"/>
          </a:xfrm>
          <a:prstGeom prst="rect">
            <a:avLst/>
          </a:prstGeom>
          <a:noFill/>
          <a:ln/>
        </p:spPr>
        <p:txBody>
          <a:bodyPr wrap="none" rtlCol="0" anchor="t"/>
          <a:lstStyle/>
          <a:p>
            <a:pPr marL="0" indent="0" algn="l">
              <a:lnSpc>
                <a:spcPts val="3038"/>
              </a:lnSpc>
              <a:buNone/>
            </a:pPr>
            <a:r>
              <a:rPr lang="en-US" sz="2430" dirty="0">
                <a:solidFill>
                  <a:srgbClr val="B380FF"/>
                </a:solidFill>
                <a:latin typeface="Sora" pitchFamily="34" charset="0"/>
                <a:ea typeface="Sora" pitchFamily="34" charset="-122"/>
                <a:cs typeface="Sora" pitchFamily="34" charset="-120"/>
              </a:rPr>
              <a:t>Stacks</a:t>
            </a:r>
            <a:endParaRPr lang="en-US" sz="2430" dirty="0"/>
          </a:p>
        </p:txBody>
      </p:sp>
      <p:sp>
        <p:nvSpPr>
          <p:cNvPr id="8" name="Text 3"/>
          <p:cNvSpPr/>
          <p:nvPr/>
        </p:nvSpPr>
        <p:spPr>
          <a:xfrm>
            <a:off x="6350437" y="3525322"/>
            <a:ext cx="7415927" cy="790099"/>
          </a:xfrm>
          <a:prstGeom prst="rect">
            <a:avLst/>
          </a:prstGeom>
          <a:noFill/>
          <a:ln/>
        </p:spPr>
        <p:txBody>
          <a:bodyPr wrap="square" rtlCol="0" anchor="t"/>
          <a:lstStyle/>
          <a:p>
            <a:pPr marL="0" indent="0" algn="l">
              <a:lnSpc>
                <a:spcPts val="3110"/>
              </a:lnSpc>
              <a:buNone/>
            </a:pPr>
            <a:r>
              <a:rPr lang="en-US" sz="1944" dirty="0">
                <a:solidFill>
                  <a:srgbClr val="E0D6DE"/>
                </a:solidFill>
                <a:latin typeface="Noto Sans TC" pitchFamily="34" charset="0"/>
                <a:ea typeface="Noto Sans TC" pitchFamily="34" charset="-122"/>
                <a:cs typeface="Noto Sans TC" pitchFamily="34" charset="-120"/>
              </a:rPr>
              <a:t>Stacks follow a Last-In-First-Out (LIFO) order, where the most recently added element is the first one to be removed.</a:t>
            </a:r>
            <a:endParaRPr lang="en-US" sz="1944" dirty="0"/>
          </a:p>
        </p:txBody>
      </p:sp>
      <p:pic>
        <p:nvPicPr>
          <p:cNvPr id="9" name="Image 3" descr="preencoded.png"/>
          <p:cNvPicPr>
            <a:picLocks noChangeAspect="1"/>
          </p:cNvPicPr>
          <p:nvPr/>
        </p:nvPicPr>
        <p:blipFill>
          <a:blip r:embed="rId6"/>
          <a:stretch>
            <a:fillRect/>
          </a:stretch>
        </p:blipFill>
        <p:spPr>
          <a:xfrm>
            <a:off x="6350437" y="5055989"/>
            <a:ext cx="617220" cy="617220"/>
          </a:xfrm>
          <a:prstGeom prst="rect">
            <a:avLst/>
          </a:prstGeom>
        </p:spPr>
      </p:pic>
      <p:sp>
        <p:nvSpPr>
          <p:cNvPr id="10" name="Text 4"/>
          <p:cNvSpPr/>
          <p:nvPr/>
        </p:nvSpPr>
        <p:spPr>
          <a:xfrm>
            <a:off x="6350437" y="5920026"/>
            <a:ext cx="3086100" cy="385763"/>
          </a:xfrm>
          <a:prstGeom prst="rect">
            <a:avLst/>
          </a:prstGeom>
          <a:noFill/>
          <a:ln/>
        </p:spPr>
        <p:txBody>
          <a:bodyPr wrap="none" rtlCol="0" anchor="t"/>
          <a:lstStyle/>
          <a:p>
            <a:pPr marL="0" indent="0" algn="l">
              <a:lnSpc>
                <a:spcPts val="3038"/>
              </a:lnSpc>
              <a:buNone/>
            </a:pPr>
            <a:r>
              <a:rPr lang="en-US" sz="2430" dirty="0">
                <a:solidFill>
                  <a:srgbClr val="B380FF"/>
                </a:solidFill>
                <a:latin typeface="Sora" pitchFamily="34" charset="0"/>
                <a:ea typeface="Sora" pitchFamily="34" charset="-122"/>
                <a:cs typeface="Sora" pitchFamily="34" charset="-120"/>
              </a:rPr>
              <a:t>Queues</a:t>
            </a:r>
            <a:endParaRPr lang="en-US" sz="2430" dirty="0"/>
          </a:p>
        </p:txBody>
      </p:sp>
      <p:sp>
        <p:nvSpPr>
          <p:cNvPr id="11" name="Text 5"/>
          <p:cNvSpPr/>
          <p:nvPr/>
        </p:nvSpPr>
        <p:spPr>
          <a:xfrm>
            <a:off x="6350437" y="6453902"/>
            <a:ext cx="7415927" cy="790099"/>
          </a:xfrm>
          <a:prstGeom prst="rect">
            <a:avLst/>
          </a:prstGeom>
          <a:noFill/>
          <a:ln/>
        </p:spPr>
        <p:txBody>
          <a:bodyPr wrap="square" rtlCol="0" anchor="t"/>
          <a:lstStyle/>
          <a:p>
            <a:pPr marL="0" indent="0" algn="l">
              <a:lnSpc>
                <a:spcPts val="3110"/>
              </a:lnSpc>
              <a:buNone/>
            </a:pPr>
            <a:r>
              <a:rPr lang="en-US" sz="1944" dirty="0">
                <a:solidFill>
                  <a:srgbClr val="E0D6DE"/>
                </a:solidFill>
                <a:latin typeface="Noto Sans TC" pitchFamily="34" charset="0"/>
                <a:ea typeface="Noto Sans TC" pitchFamily="34" charset="-122"/>
                <a:cs typeface="Noto Sans TC" pitchFamily="34" charset="-120"/>
              </a:rPr>
              <a:t>Queues follow a First-In-First-Out (FIFO) order, where the first element added is the first one to be removed.</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515</Words>
  <Application>Microsoft Office PowerPoint</Application>
  <PresentationFormat>Custom</PresentationFormat>
  <Paragraphs>72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Chetan Singh Chouhan</cp:lastModifiedBy>
  <cp:revision>2</cp:revision>
  <dcterms:created xsi:type="dcterms:W3CDTF">2024-07-11T13:01:09Z</dcterms:created>
  <dcterms:modified xsi:type="dcterms:W3CDTF">2024-07-11T13:02:59Z</dcterms:modified>
</cp:coreProperties>
</file>